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8" r:id="rId5"/>
  </p:sldMasterIdLst>
  <p:notesMasterIdLst>
    <p:notesMasterId r:id="rId14"/>
  </p:notesMasterIdLst>
  <p:sldIdLst>
    <p:sldId id="256" r:id="rId6"/>
    <p:sldId id="1425" r:id="rId7"/>
    <p:sldId id="1427" r:id="rId8"/>
    <p:sldId id="1426" r:id="rId9"/>
    <p:sldId id="1429" r:id="rId10"/>
    <p:sldId id="1432" r:id="rId11"/>
    <p:sldId id="1428" r:id="rId12"/>
    <p:sldId id="1433" r:id="rId13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3690A8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42" autoAdjust="0"/>
  </p:normalViewPr>
  <p:slideViewPr>
    <p:cSldViewPr>
      <p:cViewPr varScale="1">
        <p:scale>
          <a:sx n="69" d="100"/>
          <a:sy n="69" d="100"/>
        </p:scale>
        <p:origin x="96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Tara" userId="fc947189-3d76-4f7a-9920-a0b71a8562f6" providerId="ADAL" clId="{FBD00D3E-891E-4F7B-92BF-A171E04D57A7}"/>
    <pc:docChg chg="modSld">
      <pc:chgData name="Andrew Tara" userId="fc947189-3d76-4f7a-9920-a0b71a8562f6" providerId="ADAL" clId="{FBD00D3E-891E-4F7B-92BF-A171E04D57A7}" dt="2022-10-11T06:52:26.194" v="0" actId="1076"/>
      <pc:docMkLst>
        <pc:docMk/>
      </pc:docMkLst>
      <pc:sldChg chg="modSp mod">
        <pc:chgData name="Andrew Tara" userId="fc947189-3d76-4f7a-9920-a0b71a8562f6" providerId="ADAL" clId="{FBD00D3E-891E-4F7B-92BF-A171E04D57A7}" dt="2022-10-11T06:52:26.194" v="0" actId="1076"/>
        <pc:sldMkLst>
          <pc:docMk/>
          <pc:sldMk cId="702659358" sldId="1433"/>
        </pc:sldMkLst>
        <pc:spChg chg="mod">
          <ac:chgData name="Andrew Tara" userId="fc947189-3d76-4f7a-9920-a0b71a8562f6" providerId="ADAL" clId="{FBD00D3E-891E-4F7B-92BF-A171E04D57A7}" dt="2022-10-11T06:52:26.194" v="0" actId="1076"/>
          <ac:spMkLst>
            <pc:docMk/>
            <pc:sldMk cId="702659358" sldId="1433"/>
            <ac:spMk id="4" creationId="{1D6903AA-EBF2-115E-C317-735355156A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71826-0F39-47F1-9B22-36024ECEF1B0}" type="datetimeFigureOut">
              <a:rPr lang="en-NZ" smtClean="0"/>
              <a:t>11/10/2022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875A9-C13B-4792-B453-F219BE2A19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619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875A9-C13B-4792-B453-F219BE2A1905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45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875A9-C13B-4792-B453-F219BE2A1905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163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875A9-C13B-4792-B453-F219BE2A1905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770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i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875A9-C13B-4792-B453-F219BE2A1905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173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875A9-C13B-4792-B453-F219BE2A1905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6027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875A9-C13B-4792-B453-F219BE2A1905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0189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875A9-C13B-4792-B453-F219BE2A1905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6178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875A9-C13B-4792-B453-F219BE2A1905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515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1311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New </a:t>
            </a:r>
            <a:r>
              <a:rPr dirty="0"/>
              <a:t>Zealand Cricket</a:t>
            </a:r>
            <a:r>
              <a:rPr spc="75" dirty="0"/>
              <a:t> </a:t>
            </a:r>
            <a:r>
              <a:rPr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131133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40"/>
              </a:spcBef>
            </a:pPr>
            <a:r>
              <a:rPr lang="en-NZ"/>
              <a:t>© </a:t>
            </a:r>
            <a:r>
              <a:rPr lang="en-NZ" spc="-5"/>
              <a:t>New </a:t>
            </a:r>
            <a:r>
              <a:rPr lang="en-NZ"/>
              <a:t>Zealand Cricket</a:t>
            </a:r>
            <a:r>
              <a:rPr lang="en-NZ" spc="75"/>
              <a:t> </a:t>
            </a:r>
            <a:r>
              <a:rPr lang="en-NZ"/>
              <a:t>2017</a:t>
            </a:r>
            <a:endParaRPr lang="en-NZ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67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_I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39727" y="1145991"/>
            <a:ext cx="6584858" cy="1277273"/>
          </a:xfrm>
        </p:spPr>
        <p:txBody>
          <a:bodyPr anchor="t"/>
          <a:lstStyle>
            <a:lvl1pPr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1pPr>
            <a:lvl2pPr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2pPr>
            <a:lvl3pPr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3pPr>
            <a:lvl4pPr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4pPr>
            <a:lvl5pPr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6" y="481068"/>
            <a:ext cx="8367713" cy="377825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 baseline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bullet slide title</a:t>
            </a:r>
          </a:p>
        </p:txBody>
      </p:sp>
    </p:spTree>
    <p:extLst>
      <p:ext uri="{BB962C8B-B14F-4D97-AF65-F5344CB8AC3E}">
        <p14:creationId xmlns:p14="http://schemas.microsoft.com/office/powerpoint/2010/main" val="2999643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311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6921D"/>
                </a:solidFill>
                <a:latin typeface="HurmeGeometricSans3 Bold"/>
                <a:cs typeface="HurmeGeometricSans3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HurmeGeometricSans3 Bold"/>
                <a:cs typeface="HurmeGeometricSans3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1311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New </a:t>
            </a:r>
            <a:r>
              <a:rPr dirty="0"/>
              <a:t>Zealand Cricket</a:t>
            </a:r>
            <a:r>
              <a:rPr spc="75" dirty="0"/>
              <a:t> </a:t>
            </a:r>
            <a:r>
              <a:rPr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6921D"/>
                </a:solidFill>
                <a:latin typeface="HurmeGeometricSans3 Bold"/>
                <a:cs typeface="HurmeGeometricSans3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1311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New </a:t>
            </a:r>
            <a:r>
              <a:rPr dirty="0"/>
              <a:t>Zealand Cricket</a:t>
            </a:r>
            <a:r>
              <a:rPr spc="75" dirty="0"/>
              <a:t> </a:t>
            </a:r>
            <a:r>
              <a:rPr dirty="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6921D"/>
                </a:solidFill>
                <a:latin typeface="HurmeGeometricSans3 Bold"/>
                <a:cs typeface="HurmeGeometricSans3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1311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New </a:t>
            </a:r>
            <a:r>
              <a:rPr dirty="0"/>
              <a:t>Zealand Cricket</a:t>
            </a:r>
            <a:r>
              <a:rPr spc="75" dirty="0"/>
              <a:t> </a:t>
            </a:r>
            <a:r>
              <a:rPr dirty="0"/>
              <a:t>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1311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New </a:t>
            </a:r>
            <a:r>
              <a:rPr dirty="0"/>
              <a:t>Zealand Cricket</a:t>
            </a:r>
            <a:r>
              <a:rPr spc="75" dirty="0"/>
              <a:t> </a:t>
            </a:r>
            <a:r>
              <a:rPr dirty="0"/>
              <a:t>2017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_I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39727" y="1145991"/>
            <a:ext cx="6584858" cy="1277273"/>
          </a:xfrm>
        </p:spPr>
        <p:txBody>
          <a:bodyPr anchor="t"/>
          <a:lstStyle>
            <a:lvl1pPr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1pPr>
            <a:lvl2pPr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2pPr>
            <a:lvl3pPr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3pPr>
            <a:lvl4pPr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4pPr>
            <a:lvl5pPr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6" y="481068"/>
            <a:ext cx="8367713" cy="377825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 baseline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bullet slide title</a:t>
            </a:r>
          </a:p>
        </p:txBody>
      </p:sp>
    </p:spTree>
    <p:extLst>
      <p:ext uri="{BB962C8B-B14F-4D97-AF65-F5344CB8AC3E}">
        <p14:creationId xmlns:p14="http://schemas.microsoft.com/office/powerpoint/2010/main" val="3700909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ullet slide_I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212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ullet slide_I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9" y="481070"/>
            <a:ext cx="8367713" cy="377825"/>
          </a:xfrm>
        </p:spPr>
        <p:txBody>
          <a:bodyPr>
            <a:noAutofit/>
          </a:bodyPr>
          <a:lstStyle>
            <a:lvl1pPr marL="0" indent="0">
              <a:buNone/>
              <a:defRPr sz="2400" b="1" i="0" baseline="0">
                <a:solidFill>
                  <a:schemeClr val="tx1"/>
                </a:solidFill>
                <a:latin typeface="Hurme Geometric Sans 3" panose="020B0500020000000000" pitchFamily="34" charset="0"/>
                <a:ea typeface="Hurme Geometric Sans 3" panose="020B0500020000000000" pitchFamily="34" charset="0"/>
                <a:cs typeface="Arial" charset="0"/>
              </a:defRPr>
            </a:lvl1pPr>
          </a:lstStyle>
          <a:p>
            <a:pPr marL="171442" marR="0" lvl="0" indent="-171442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bullet slide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2" y="4606640"/>
            <a:ext cx="794124" cy="26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3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7730841" y="4739573"/>
            <a:ext cx="11845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© New Zealand Cricket  2020 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607DB151-9AED-4C2D-AEB6-BF8A64324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729" y="481070"/>
            <a:ext cx="8367713" cy="377825"/>
          </a:xfrm>
        </p:spPr>
        <p:txBody>
          <a:bodyPr>
            <a:noAutofit/>
          </a:bodyPr>
          <a:lstStyle>
            <a:lvl1pPr marL="0" indent="0">
              <a:buNone/>
              <a:defRPr sz="3200" b="1" i="0" baseline="0">
                <a:solidFill>
                  <a:schemeClr val="tx1"/>
                </a:solidFill>
                <a:latin typeface="Hurme Geometric Sans 3" panose="020B0500020000000000" pitchFamily="34" charset="0"/>
                <a:ea typeface="Hurme Geometric Sans 3" panose="020B0500020000000000" pitchFamily="34" charset="0"/>
                <a:cs typeface="Arial" charset="0"/>
              </a:defRPr>
            </a:lvl1pPr>
          </a:lstStyle>
          <a:p>
            <a:pPr marL="171442" marR="0" lvl="0" indent="-171442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bullet slide title</a:t>
            </a:r>
          </a:p>
        </p:txBody>
      </p:sp>
    </p:spTree>
    <p:extLst>
      <p:ext uri="{BB962C8B-B14F-4D97-AF65-F5344CB8AC3E}">
        <p14:creationId xmlns:p14="http://schemas.microsoft.com/office/powerpoint/2010/main" val="3165973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311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A08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31291" y="4607052"/>
            <a:ext cx="794003" cy="265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611" y="454651"/>
            <a:ext cx="8508776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6921D"/>
                </a:solidFill>
                <a:latin typeface="HurmeGeometricSans3 Bold"/>
                <a:cs typeface="HurmeGeometricSans3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0945" y="1296285"/>
            <a:ext cx="8202109" cy="289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HurmeGeometricSans3 Bold"/>
                <a:cs typeface="HurmeGeometricSans3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09579" y="4778284"/>
            <a:ext cx="1025525" cy="11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1311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© </a:t>
            </a:r>
            <a:r>
              <a:rPr spc="-5" dirty="0"/>
              <a:t>New </a:t>
            </a:r>
            <a:r>
              <a:rPr dirty="0"/>
              <a:t>Zealand Cricket</a:t>
            </a:r>
            <a:r>
              <a:rPr spc="75" dirty="0"/>
              <a:t> </a:t>
            </a:r>
            <a:r>
              <a:rPr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02A3-87DA-2C46-B47B-5015B90FD286}" type="datetime1">
              <a:rPr lang="en-NZ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10E5-180A-554F-93D3-4405E4015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7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sldNum="0" hdr="0" ft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ASXP21P_7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_q-iWm9kD3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186" y="0"/>
            <a:ext cx="12192000" cy="6854792"/>
            <a:chOff x="-3201925" y="-2237435"/>
            <a:chExt cx="10744200" cy="7102963"/>
          </a:xfrm>
        </p:grpSpPr>
        <p:sp>
          <p:nvSpPr>
            <p:cNvPr id="4" name="object 4"/>
            <p:cNvSpPr/>
            <p:nvPr/>
          </p:nvSpPr>
          <p:spPr>
            <a:xfrm>
              <a:off x="838200" y="4343400"/>
              <a:ext cx="1331975" cy="4465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3201925" y="-2237435"/>
              <a:ext cx="10744200" cy="71029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/>
          <p:nvPr/>
        </p:nvSpPr>
        <p:spPr>
          <a:xfrm>
            <a:off x="14401800" y="-801104"/>
            <a:ext cx="1933955" cy="809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9FB5F-B2E2-48AE-B80E-947B374EAF18}"/>
              </a:ext>
            </a:extLst>
          </p:cNvPr>
          <p:cNvSpPr txBox="1"/>
          <p:nvPr/>
        </p:nvSpPr>
        <p:spPr>
          <a:xfrm>
            <a:off x="76200" y="3105150"/>
            <a:ext cx="692136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mi-NZ" sz="3200" dirty="0">
                <a:solidFill>
                  <a:srgbClr val="FFFF00"/>
                </a:solidFill>
                <a:latin typeface="HurmeGeometricSans3 Bold" panose="020B0800020000000000" pitchFamily="34" charset="0"/>
              </a:rPr>
              <a:t>NAU MAI, </a:t>
            </a:r>
            <a:r>
              <a:rPr lang="mi-NZ" sz="3200" dirty="0">
                <a:solidFill>
                  <a:schemeClr val="bg1"/>
                </a:solidFill>
                <a:latin typeface="HurmeGeometricSans3 Bold" panose="020B0800020000000000" pitchFamily="34" charset="0"/>
              </a:rPr>
              <a:t>HAERE MAI</a:t>
            </a:r>
          </a:p>
          <a:p>
            <a:r>
              <a:rPr lang="mi-NZ" sz="3200" dirty="0">
                <a:solidFill>
                  <a:srgbClr val="FFFF00"/>
                </a:solidFill>
                <a:latin typeface="HurmeGeometricSans3 Bold" panose="020B0800020000000000" pitchFamily="34" charset="0"/>
              </a:rPr>
              <a:t>WELCOME</a:t>
            </a:r>
            <a:r>
              <a:rPr lang="mi-NZ" sz="3200" dirty="0">
                <a:solidFill>
                  <a:schemeClr val="bg1"/>
                </a:solidFill>
                <a:latin typeface="HurmeGeometricSans3 Bold" panose="020B0800020000000000" pitchFamily="34" charset="0"/>
              </a:rPr>
              <a:t>  </a:t>
            </a:r>
            <a:endParaRPr lang="en-NZ" sz="3200" dirty="0">
              <a:solidFill>
                <a:schemeClr val="bg1"/>
              </a:solidFill>
              <a:latin typeface="HurmeGeometricSans3 Bold" panose="020B080002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59FA80-690A-1347-27B1-836821D48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4530166"/>
            <a:ext cx="1323046" cy="4376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43C5094-65BB-4AAD-B726-D62999E94B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52961" y="21925"/>
            <a:ext cx="9141292" cy="5143500"/>
          </a:xfrm>
          <a:prstGeom prst="rect">
            <a:avLst/>
          </a:prstGeom>
          <a:effectLst>
            <a:softEdge rad="91440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85FB5-DC9A-4668-A079-1C7139D388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751" y="225948"/>
            <a:ext cx="8367713" cy="795282"/>
          </a:xfrm>
        </p:spPr>
        <p:txBody>
          <a:bodyPr/>
          <a:lstStyle/>
          <a:p>
            <a:r>
              <a:rPr lang="mi-NZ" sz="3200" dirty="0">
                <a:solidFill>
                  <a:srgbClr val="33CCCC"/>
                </a:solidFill>
                <a:latin typeface="HurmeGeometricSans3 Black" panose="020B0A00020000000000" pitchFamily="34" charset="0"/>
              </a:rPr>
              <a:t>NGĀ KAI O ROTO (CONTENT)</a:t>
            </a:r>
            <a:endParaRPr lang="en-NZ" sz="3200" dirty="0">
              <a:solidFill>
                <a:srgbClr val="33CCCC"/>
              </a:solidFill>
              <a:latin typeface="HurmeGeometricSans3 Black" panose="020B0A0002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8AAA02-5972-4598-9194-D48DED5FD219}"/>
              </a:ext>
            </a:extLst>
          </p:cNvPr>
          <p:cNvGrpSpPr/>
          <p:nvPr/>
        </p:nvGrpSpPr>
        <p:grpSpPr>
          <a:xfrm>
            <a:off x="759135" y="1507192"/>
            <a:ext cx="1748579" cy="1394260"/>
            <a:chOff x="485357" y="1730335"/>
            <a:chExt cx="1748579" cy="13942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1BC91A-536F-43B3-A703-0AB87D93B967}"/>
                </a:ext>
              </a:extLst>
            </p:cNvPr>
            <p:cNvSpPr txBox="1"/>
            <p:nvPr/>
          </p:nvSpPr>
          <p:spPr>
            <a:xfrm>
              <a:off x="748131" y="1730335"/>
              <a:ext cx="116306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8">
                <a:defRPr/>
              </a:pPr>
              <a:endParaRPr lang="en-NZ" sz="6000" kern="0" dirty="0">
                <a:solidFill>
                  <a:srgbClr val="FFFFF2">
                    <a:lumMod val="50000"/>
                  </a:srgbClr>
                </a:solidFill>
                <a:latin typeface="Graphik XXCond Bold" pitchFamily="50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FDAF7C-D3FF-4868-8B15-E6F36B44F50C}"/>
                </a:ext>
              </a:extLst>
            </p:cNvPr>
            <p:cNvSpPr txBox="1"/>
            <p:nvPr/>
          </p:nvSpPr>
          <p:spPr>
            <a:xfrm>
              <a:off x="485357" y="2816818"/>
              <a:ext cx="17485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endParaRPr lang="en-NZ" sz="1400" kern="0" dirty="0">
                <a:solidFill>
                  <a:srgbClr val="FFFFF2">
                    <a:lumMod val="50000"/>
                  </a:srgbClr>
                </a:solidFill>
                <a:latin typeface="Graphik XXCond Bold" pitchFamily="50" charset="0"/>
              </a:endParaRP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ACF49BB-B94B-41F0-5CC9-F3CCDD075555}"/>
              </a:ext>
            </a:extLst>
          </p:cNvPr>
          <p:cNvSpPr txBox="1">
            <a:spLocks/>
          </p:cNvSpPr>
          <p:nvPr/>
        </p:nvSpPr>
        <p:spPr>
          <a:xfrm>
            <a:off x="467103" y="1099535"/>
            <a:ext cx="8202109" cy="287258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i-NZ" b="1" kern="0" dirty="0">
                <a:latin typeface="Hurme Geometric Sans 3" panose="020B0500020000000000" pitchFamily="34" charset="0"/>
              </a:rPr>
              <a:t>Karakia (prayer)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i-NZ" b="1" kern="0" dirty="0">
                <a:latin typeface="Hurme Geometric Sans 3" panose="020B0500020000000000" pitchFamily="34" charset="0"/>
              </a:rPr>
              <a:t>Māori alphabet &amp; pronunciation principles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i-NZ" b="1" kern="0" dirty="0">
                <a:latin typeface="Hurme Geometric Sans 3" panose="020B0500020000000000" pitchFamily="34" charset="0"/>
              </a:rPr>
              <a:t>Greetings &amp; farewells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i-NZ" b="1" kern="0" dirty="0">
                <a:latin typeface="Hurme Geometric Sans 3" panose="020B0500020000000000" pitchFamily="34" charset="0"/>
              </a:rPr>
              <a:t>How to structure a pepeha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i-NZ" b="1" kern="0" dirty="0">
                <a:latin typeface="Hurme Geometric Sans 3" panose="020B0500020000000000" pitchFamily="34" charset="0"/>
              </a:rPr>
              <a:t>Tikanga basics explained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sz="1400" b="1" kern="0" dirty="0">
              <a:latin typeface="Hurme Geometric Sans 3" panose="020B050002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2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49B0B8-CFB3-F283-340C-B9BFAEE6E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7" y="1145991"/>
            <a:ext cx="3927473" cy="28611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mi-NZ" sz="1800" b="1" dirty="0"/>
              <a:t>E te atua</a:t>
            </a:r>
          </a:p>
          <a:p>
            <a:pPr>
              <a:lnSpc>
                <a:spcPct val="150000"/>
              </a:lnSpc>
            </a:pPr>
            <a:r>
              <a:rPr lang="mi-NZ" sz="1800" b="1" dirty="0"/>
              <a:t>Hōmai tō kaha</a:t>
            </a:r>
          </a:p>
          <a:p>
            <a:pPr>
              <a:lnSpc>
                <a:spcPct val="150000"/>
              </a:lnSpc>
            </a:pPr>
            <a:r>
              <a:rPr lang="mi-NZ" sz="1800" b="1" dirty="0"/>
              <a:t>Hōmai tō aroha</a:t>
            </a:r>
          </a:p>
          <a:p>
            <a:pPr>
              <a:lnSpc>
                <a:spcPct val="150000"/>
              </a:lnSpc>
            </a:pPr>
            <a:r>
              <a:rPr lang="mi-NZ" sz="1800" b="1" dirty="0"/>
              <a:t>Hōmai tō māramatanga</a:t>
            </a:r>
          </a:p>
          <a:p>
            <a:pPr>
              <a:lnSpc>
                <a:spcPct val="150000"/>
              </a:lnSpc>
            </a:pPr>
            <a:r>
              <a:rPr lang="mi-NZ" sz="1800" b="1" dirty="0"/>
              <a:t>Hei āwhina i a mātou</a:t>
            </a:r>
          </a:p>
          <a:p>
            <a:pPr>
              <a:lnSpc>
                <a:spcPct val="150000"/>
              </a:lnSpc>
            </a:pPr>
            <a:r>
              <a:rPr lang="mi-NZ" sz="1800" b="1" dirty="0"/>
              <a:t>Ki te ako, kia mau</a:t>
            </a:r>
          </a:p>
          <a:p>
            <a:pPr>
              <a:lnSpc>
                <a:spcPct val="150000"/>
              </a:lnSpc>
            </a:pPr>
            <a:r>
              <a:rPr lang="mi-NZ" sz="1800" b="1" dirty="0"/>
              <a:t>Haumi ē hui ē, tāiki ē</a:t>
            </a:r>
            <a:endParaRPr lang="en-NZ" sz="1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E2902-0CD2-4C8D-C116-EBCA55D1A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mi-NZ" sz="3200" dirty="0">
                <a:solidFill>
                  <a:srgbClr val="33CCCC"/>
                </a:solidFill>
              </a:rPr>
              <a:t>KARAKIA</a:t>
            </a:r>
            <a:r>
              <a:rPr lang="mi-NZ" sz="3200" dirty="0"/>
              <a:t> </a:t>
            </a:r>
            <a:r>
              <a:rPr lang="mi-NZ" dirty="0"/>
              <a:t>	</a:t>
            </a:r>
            <a:endParaRPr lang="en-NZ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D6903AA-EBF2-115E-C317-735355156AFD}"/>
              </a:ext>
            </a:extLst>
          </p:cNvPr>
          <p:cNvSpPr txBox="1">
            <a:spLocks/>
          </p:cNvSpPr>
          <p:nvPr/>
        </p:nvSpPr>
        <p:spPr>
          <a:xfrm>
            <a:off x="4876802" y="1145991"/>
            <a:ext cx="3927473" cy="286110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>
              <a:defRPr sz="1100"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1pPr>
            <a:lvl2pPr marL="457200"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2pPr>
            <a:lvl3pPr marL="914400"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3pPr>
            <a:lvl4pPr marL="1371600"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4pPr>
            <a:lvl5pPr marL="1828800"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mi-NZ" sz="1800" b="1" kern="0" dirty="0">
                <a:solidFill>
                  <a:srgbClr val="FFFF00"/>
                </a:solidFill>
              </a:rPr>
              <a:t>God</a:t>
            </a:r>
          </a:p>
          <a:p>
            <a:pPr>
              <a:lnSpc>
                <a:spcPct val="150000"/>
              </a:lnSpc>
            </a:pPr>
            <a:r>
              <a:rPr lang="mi-NZ" sz="1800" b="1" kern="0" dirty="0">
                <a:solidFill>
                  <a:srgbClr val="FFFF00"/>
                </a:solidFill>
              </a:rPr>
              <a:t>Give me your strength </a:t>
            </a:r>
          </a:p>
          <a:p>
            <a:pPr>
              <a:lnSpc>
                <a:spcPct val="150000"/>
              </a:lnSpc>
            </a:pPr>
            <a:r>
              <a:rPr lang="mi-NZ" sz="1800" b="1" kern="0" dirty="0">
                <a:solidFill>
                  <a:srgbClr val="FFFF00"/>
                </a:solidFill>
              </a:rPr>
              <a:t>Give me your love</a:t>
            </a:r>
          </a:p>
          <a:p>
            <a:pPr>
              <a:lnSpc>
                <a:spcPct val="150000"/>
              </a:lnSpc>
            </a:pPr>
            <a:r>
              <a:rPr lang="mi-NZ" sz="1800" b="1" kern="0" dirty="0">
                <a:solidFill>
                  <a:srgbClr val="FFFF00"/>
                </a:solidFill>
              </a:rPr>
              <a:t>Give me your understanding</a:t>
            </a:r>
          </a:p>
          <a:p>
            <a:pPr>
              <a:lnSpc>
                <a:spcPct val="150000"/>
              </a:lnSpc>
            </a:pPr>
            <a:r>
              <a:rPr lang="mi-NZ" sz="1800" b="1" kern="0" dirty="0">
                <a:solidFill>
                  <a:srgbClr val="FFFF00"/>
                </a:solidFill>
              </a:rPr>
              <a:t>To help us</a:t>
            </a:r>
          </a:p>
          <a:p>
            <a:pPr>
              <a:lnSpc>
                <a:spcPct val="150000"/>
              </a:lnSpc>
            </a:pPr>
            <a:r>
              <a:rPr lang="mi-NZ" sz="1800" b="1" kern="0" dirty="0">
                <a:solidFill>
                  <a:srgbClr val="FFFF00"/>
                </a:solidFill>
              </a:rPr>
              <a:t>Learn and retain</a:t>
            </a:r>
          </a:p>
          <a:p>
            <a:pPr>
              <a:lnSpc>
                <a:spcPct val="150000"/>
              </a:lnSpc>
            </a:pPr>
            <a:r>
              <a:rPr lang="mi-NZ" sz="1800" b="1" kern="0" dirty="0">
                <a:solidFill>
                  <a:srgbClr val="FFFF00"/>
                </a:solidFill>
              </a:rPr>
              <a:t>Let it be so</a:t>
            </a:r>
          </a:p>
        </p:txBody>
      </p:sp>
    </p:spTree>
    <p:extLst>
      <p:ext uri="{BB962C8B-B14F-4D97-AF65-F5344CB8AC3E}">
        <p14:creationId xmlns:p14="http://schemas.microsoft.com/office/powerpoint/2010/main" val="377551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4F0D3C-B5DE-41D0-961E-F5DEBB5311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-343641" y="-179482"/>
            <a:ext cx="9144000" cy="51434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2E71-EE1A-419C-BA35-6263F79DCCE3}"/>
              </a:ext>
            </a:extLst>
          </p:cNvPr>
          <p:cNvSpPr txBox="1"/>
          <p:nvPr/>
        </p:nvSpPr>
        <p:spPr>
          <a:xfrm>
            <a:off x="343641" y="179483"/>
            <a:ext cx="826695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defRPr/>
            </a:pPr>
            <a:r>
              <a:rPr lang="en-US" sz="3300" b="1" dirty="0">
                <a:solidFill>
                  <a:srgbClr val="FFDA00"/>
                </a:solidFill>
                <a:latin typeface="HurmeGeometricSans3 Black" panose="020B0A00020000000000" pitchFamily="34" charset="0"/>
              </a:rPr>
              <a:t>TE ARAPŪ MĀORI (MĀORI ALPHABET)  </a:t>
            </a:r>
            <a:endParaRPr lang="en-NZ" sz="3300" dirty="0">
              <a:latin typeface="HurmeGeometricSans3 Black" panose="020B0A00020000000000" pitchFamily="34" charset="0"/>
            </a:endParaRPr>
          </a:p>
        </p:txBody>
      </p:sp>
      <p:sp>
        <p:nvSpPr>
          <p:cNvPr id="14" name="AutoShape 10" descr="England and Wales Cricket Board - Wikipedia">
            <a:extLst>
              <a:ext uri="{FF2B5EF4-FFF2-40B4-BE49-F238E27FC236}">
                <a16:creationId xmlns:a16="http://schemas.microsoft.com/office/drawing/2014/main" id="{D828D73C-44F0-4AC7-B8A6-FF8BB96E20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NZ" sz="1350">
              <a:solidFill>
                <a:srgbClr val="141133"/>
              </a:solidFill>
              <a:latin typeface="Arial" panose="020B06040202020202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39AF17-DCF9-4F27-9C6F-7CA29D04ED13}"/>
              </a:ext>
            </a:extLst>
          </p:cNvPr>
          <p:cNvGrpSpPr/>
          <p:nvPr/>
        </p:nvGrpSpPr>
        <p:grpSpPr>
          <a:xfrm>
            <a:off x="1182870" y="3581797"/>
            <a:ext cx="7497518" cy="378870"/>
            <a:chOff x="1424759" y="4239735"/>
            <a:chExt cx="9996691" cy="5051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ECC677-983E-4676-A5F4-21DBCB661C1E}"/>
                </a:ext>
              </a:extLst>
            </p:cNvPr>
            <p:cNvSpPr txBox="1"/>
            <p:nvPr/>
          </p:nvSpPr>
          <p:spPr>
            <a:xfrm>
              <a:off x="1424759" y="4301291"/>
              <a:ext cx="13034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NZ" sz="1500" b="1" dirty="0">
                <a:solidFill>
                  <a:srgbClr val="FFFFFF"/>
                </a:solidFill>
                <a:latin typeface="Graphik XXCond Bold" pitchFamily="50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03D675-E841-4183-8B71-CA7AF46F8E0F}"/>
                </a:ext>
              </a:extLst>
            </p:cNvPr>
            <p:cNvSpPr txBox="1"/>
            <p:nvPr/>
          </p:nvSpPr>
          <p:spPr>
            <a:xfrm>
              <a:off x="7086477" y="4314008"/>
              <a:ext cx="13266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NZ" sz="1500" b="1" dirty="0">
                <a:solidFill>
                  <a:srgbClr val="FFFFFF"/>
                </a:solidFill>
                <a:latin typeface="Graphik XXCond Bold" pitchFamily="50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80E51FD-81A6-4C2E-8BF4-0DF74C08DE7A}"/>
                </a:ext>
              </a:extLst>
            </p:cNvPr>
            <p:cNvSpPr txBox="1"/>
            <p:nvPr/>
          </p:nvSpPr>
          <p:spPr>
            <a:xfrm>
              <a:off x="4186256" y="4310492"/>
              <a:ext cx="1535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NZ" sz="1500" b="1" dirty="0">
                <a:solidFill>
                  <a:srgbClr val="FFFFFF"/>
                </a:solidFill>
                <a:latin typeface="Graphik XXCond Bold" pitchFamily="50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606E10C-8D17-47D9-813A-1353078AA38C}"/>
                </a:ext>
              </a:extLst>
            </p:cNvPr>
            <p:cNvSpPr txBox="1"/>
            <p:nvPr/>
          </p:nvSpPr>
          <p:spPr>
            <a:xfrm>
              <a:off x="10060031" y="4239735"/>
              <a:ext cx="13614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NZ" sz="1500" b="1" dirty="0">
                <a:solidFill>
                  <a:srgbClr val="FFFFFF"/>
                </a:solidFill>
                <a:latin typeface="Graphik XXCond Bold" pitchFamily="50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C22AB2-68A5-1130-F622-1D364FE27D55}"/>
              </a:ext>
            </a:extLst>
          </p:cNvPr>
          <p:cNvSpPr txBox="1"/>
          <p:nvPr/>
        </p:nvSpPr>
        <p:spPr>
          <a:xfrm>
            <a:off x="267079" y="1096670"/>
            <a:ext cx="453352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3828" lvl="1"/>
            <a:r>
              <a:rPr lang="mi-NZ" b="1" dirty="0">
                <a:solidFill>
                  <a:srgbClr val="33CCCC"/>
                </a:solidFill>
              </a:rPr>
              <a:t>OROPUARE – VOWELS </a:t>
            </a:r>
          </a:p>
          <a:p>
            <a:pPr marL="153828" lvl="1"/>
            <a:r>
              <a:rPr lang="mi-NZ" b="1" dirty="0"/>
              <a:t>A	E	I 	O	U </a:t>
            </a:r>
          </a:p>
          <a:p>
            <a:pPr marL="153828" lvl="1"/>
            <a:endParaRPr lang="mi-NZ" b="1" dirty="0"/>
          </a:p>
          <a:p>
            <a:pPr marL="153828" lvl="1"/>
            <a:r>
              <a:rPr lang="mi-NZ" b="1" dirty="0">
                <a:solidFill>
                  <a:srgbClr val="33CCCC"/>
                </a:solidFill>
              </a:rPr>
              <a:t>OROPUARE ROA – LONG VOWELS</a:t>
            </a:r>
          </a:p>
          <a:p>
            <a:pPr marL="153828" lvl="1"/>
            <a:endParaRPr lang="mi-NZ" dirty="0"/>
          </a:p>
          <a:p>
            <a:pPr marL="153828" lvl="1"/>
            <a:r>
              <a:rPr lang="mi-NZ" dirty="0"/>
              <a:t>Ā	Ē	Ī	Ō	Ū</a:t>
            </a:r>
          </a:p>
          <a:p>
            <a:pPr marL="153828" lvl="1"/>
            <a:endParaRPr lang="mi-NZ" dirty="0"/>
          </a:p>
          <a:p>
            <a:pPr marL="153828" lvl="1"/>
            <a:r>
              <a:rPr lang="mi-NZ" b="1" dirty="0">
                <a:solidFill>
                  <a:srgbClr val="33CCCC"/>
                </a:solidFill>
              </a:rPr>
              <a:t>OROKATI – CONSONANTS</a:t>
            </a:r>
          </a:p>
          <a:p>
            <a:pPr marL="153828" lvl="1"/>
            <a:endParaRPr lang="mi-NZ" b="1" dirty="0">
              <a:solidFill>
                <a:srgbClr val="33CCCC"/>
              </a:solidFill>
            </a:endParaRPr>
          </a:p>
          <a:p>
            <a:pPr marL="153828" lvl="1"/>
            <a:r>
              <a:rPr lang="mi-NZ" sz="2000" dirty="0"/>
              <a:t>h, k, m, n, ng, p, r, t, w, wh</a:t>
            </a:r>
            <a:r>
              <a:rPr lang="mi-NZ" dirty="0"/>
              <a:t>	</a:t>
            </a:r>
            <a:endParaRPr lang="en-NZ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32E7896-1470-167F-822E-89AF25090E30}"/>
              </a:ext>
            </a:extLst>
          </p:cNvPr>
          <p:cNvSpPr/>
          <p:nvPr/>
        </p:nvSpPr>
        <p:spPr>
          <a:xfrm>
            <a:off x="369919" y="3601572"/>
            <a:ext cx="390751" cy="41196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40C754F-A96C-96BA-3E76-C49FCE5646C8}"/>
              </a:ext>
            </a:extLst>
          </p:cNvPr>
          <p:cNvSpPr/>
          <p:nvPr/>
        </p:nvSpPr>
        <p:spPr>
          <a:xfrm>
            <a:off x="3906846" y="1305597"/>
            <a:ext cx="390751" cy="41196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B1871B-A795-AE8D-C98F-3C8FABC320DA}"/>
              </a:ext>
            </a:extLst>
          </p:cNvPr>
          <p:cNvSpPr/>
          <p:nvPr/>
        </p:nvSpPr>
        <p:spPr>
          <a:xfrm>
            <a:off x="1016288" y="3568965"/>
            <a:ext cx="390751" cy="4778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0BF3CC-C9C5-1F0B-557A-EE15E64EF3FE}"/>
              </a:ext>
            </a:extLst>
          </p:cNvPr>
          <p:cNvSpPr/>
          <p:nvPr/>
        </p:nvSpPr>
        <p:spPr>
          <a:xfrm>
            <a:off x="1182870" y="1359180"/>
            <a:ext cx="390751" cy="4778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E3EDD8-FC93-A3A0-F05C-73817D29BD94}"/>
              </a:ext>
            </a:extLst>
          </p:cNvPr>
          <p:cNvSpPr/>
          <p:nvPr/>
        </p:nvSpPr>
        <p:spPr>
          <a:xfrm>
            <a:off x="3048000" y="3568965"/>
            <a:ext cx="533400" cy="44457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FE97C8-E755-6C4B-AE32-CDCBD74BE775}"/>
              </a:ext>
            </a:extLst>
          </p:cNvPr>
          <p:cNvSpPr/>
          <p:nvPr/>
        </p:nvSpPr>
        <p:spPr>
          <a:xfrm>
            <a:off x="298594" y="2463764"/>
            <a:ext cx="533400" cy="44457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62B65A-4D02-F3B9-CF80-5B7ADDD5799C}"/>
              </a:ext>
            </a:extLst>
          </p:cNvPr>
          <p:cNvSpPr/>
          <p:nvPr/>
        </p:nvSpPr>
        <p:spPr>
          <a:xfrm>
            <a:off x="2294577" y="3548236"/>
            <a:ext cx="313851" cy="496422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C50BCF8-ED52-2036-DF8F-6EE18C6037D5}"/>
              </a:ext>
            </a:extLst>
          </p:cNvPr>
          <p:cNvSpPr/>
          <p:nvPr/>
        </p:nvSpPr>
        <p:spPr>
          <a:xfrm>
            <a:off x="3804431" y="2453927"/>
            <a:ext cx="533400" cy="444572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76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4F0D3C-B5DE-41D0-961E-F5DEBB5311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0" y="228600"/>
            <a:ext cx="9144000" cy="514349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2E71-EE1A-419C-BA35-6263F79DCCE3}"/>
              </a:ext>
            </a:extLst>
          </p:cNvPr>
          <p:cNvSpPr txBox="1"/>
          <p:nvPr/>
        </p:nvSpPr>
        <p:spPr>
          <a:xfrm>
            <a:off x="2188171" y="228599"/>
            <a:ext cx="5353827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defRPr/>
            </a:pPr>
            <a:r>
              <a:rPr lang="en-US" sz="3300" b="1" dirty="0">
                <a:solidFill>
                  <a:srgbClr val="FFDA00"/>
                </a:solidFill>
                <a:latin typeface="HurmeGeometricSans3 Black" panose="020B0A00020000000000" pitchFamily="34" charset="0"/>
              </a:rPr>
              <a:t>TE ARAPŪ MĀORI </a:t>
            </a:r>
            <a:endParaRPr lang="en-NZ" sz="3300" dirty="0">
              <a:latin typeface="HurmeGeometricSans3 Black" panose="020B0A00020000000000" pitchFamily="34" charset="0"/>
            </a:endParaRPr>
          </a:p>
        </p:txBody>
      </p:sp>
      <p:sp>
        <p:nvSpPr>
          <p:cNvPr id="14" name="AutoShape 10" descr="England and Wales Cricket Board - Wikipedia">
            <a:extLst>
              <a:ext uri="{FF2B5EF4-FFF2-40B4-BE49-F238E27FC236}">
                <a16:creationId xmlns:a16="http://schemas.microsoft.com/office/drawing/2014/main" id="{D828D73C-44F0-4AC7-B8A6-FF8BB96E20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NZ" sz="1350">
              <a:solidFill>
                <a:srgbClr val="141133"/>
              </a:solidFill>
              <a:latin typeface="Arial" panose="020B06040202020202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39AF17-DCF9-4F27-9C6F-7CA29D04ED13}"/>
              </a:ext>
            </a:extLst>
          </p:cNvPr>
          <p:cNvGrpSpPr/>
          <p:nvPr/>
        </p:nvGrpSpPr>
        <p:grpSpPr>
          <a:xfrm>
            <a:off x="1182870" y="3581797"/>
            <a:ext cx="7497518" cy="378870"/>
            <a:chOff x="1424759" y="4239735"/>
            <a:chExt cx="9996691" cy="5051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ECC677-983E-4676-A5F4-21DBCB661C1E}"/>
                </a:ext>
              </a:extLst>
            </p:cNvPr>
            <p:cNvSpPr txBox="1"/>
            <p:nvPr/>
          </p:nvSpPr>
          <p:spPr>
            <a:xfrm>
              <a:off x="1424759" y="4301291"/>
              <a:ext cx="13034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NZ" sz="1500" b="1" dirty="0">
                <a:solidFill>
                  <a:srgbClr val="FFFFFF"/>
                </a:solidFill>
                <a:latin typeface="Graphik XXCond Bold" pitchFamily="50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03D675-E841-4183-8B71-CA7AF46F8E0F}"/>
                </a:ext>
              </a:extLst>
            </p:cNvPr>
            <p:cNvSpPr txBox="1"/>
            <p:nvPr/>
          </p:nvSpPr>
          <p:spPr>
            <a:xfrm>
              <a:off x="7086477" y="4314008"/>
              <a:ext cx="13266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NZ" sz="1500" b="1" dirty="0">
                <a:solidFill>
                  <a:srgbClr val="FFFFFF"/>
                </a:solidFill>
                <a:latin typeface="Graphik XXCond Bold" pitchFamily="50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80E51FD-81A6-4C2E-8BF4-0DF74C08DE7A}"/>
                </a:ext>
              </a:extLst>
            </p:cNvPr>
            <p:cNvSpPr txBox="1"/>
            <p:nvPr/>
          </p:nvSpPr>
          <p:spPr>
            <a:xfrm>
              <a:off x="4186256" y="4310492"/>
              <a:ext cx="1535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NZ" sz="1500" b="1" dirty="0">
                <a:solidFill>
                  <a:srgbClr val="FFFFFF"/>
                </a:solidFill>
                <a:latin typeface="Graphik XXCond Bold" pitchFamily="50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606E10C-8D17-47D9-813A-1353078AA38C}"/>
                </a:ext>
              </a:extLst>
            </p:cNvPr>
            <p:cNvSpPr txBox="1"/>
            <p:nvPr/>
          </p:nvSpPr>
          <p:spPr>
            <a:xfrm>
              <a:off x="10060031" y="4239735"/>
              <a:ext cx="13614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en-NZ" sz="1500" b="1" dirty="0">
                <a:solidFill>
                  <a:srgbClr val="FFFFFF"/>
                </a:solidFill>
                <a:latin typeface="Graphik XXCond Bold" pitchFamily="50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C22AB2-68A5-1130-F622-1D364FE27D55}"/>
              </a:ext>
            </a:extLst>
          </p:cNvPr>
          <p:cNvSpPr txBox="1"/>
          <p:nvPr/>
        </p:nvSpPr>
        <p:spPr>
          <a:xfrm>
            <a:off x="1981200" y="765641"/>
            <a:ext cx="806103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3828" lvl="1"/>
            <a:endParaRPr lang="mi-NZ" dirty="0"/>
          </a:p>
          <a:p>
            <a:pPr marL="153828" lvl="1"/>
            <a:r>
              <a:rPr lang="mi-NZ" dirty="0"/>
              <a:t>AA	EA	IA	OA	UA</a:t>
            </a:r>
          </a:p>
          <a:p>
            <a:pPr marL="153828" lvl="1"/>
            <a:endParaRPr lang="mi-NZ" dirty="0"/>
          </a:p>
          <a:p>
            <a:pPr marL="153828" lvl="1"/>
            <a:r>
              <a:rPr lang="mi-NZ" dirty="0"/>
              <a:t>AE	EE	IE	OE	UE</a:t>
            </a:r>
          </a:p>
          <a:p>
            <a:pPr marL="153828" lvl="1"/>
            <a:endParaRPr lang="mi-NZ" dirty="0"/>
          </a:p>
          <a:p>
            <a:pPr marL="153828" lvl="1"/>
            <a:r>
              <a:rPr lang="mi-NZ" dirty="0"/>
              <a:t>AI	EI	II	OI	UI</a:t>
            </a:r>
          </a:p>
          <a:p>
            <a:pPr marL="153828" lvl="1"/>
            <a:endParaRPr lang="mi-NZ" dirty="0"/>
          </a:p>
          <a:p>
            <a:pPr marL="153828" lvl="1"/>
            <a:r>
              <a:rPr lang="mi-NZ" dirty="0"/>
              <a:t>AO	EO	IO	OO	UO</a:t>
            </a:r>
          </a:p>
          <a:p>
            <a:pPr marL="153828" lvl="1"/>
            <a:endParaRPr lang="mi-NZ" dirty="0"/>
          </a:p>
          <a:p>
            <a:pPr marL="153828" lvl="1"/>
            <a:r>
              <a:rPr lang="mi-NZ" dirty="0"/>
              <a:t>AU	EU	IU	OU	UU</a:t>
            </a:r>
          </a:p>
          <a:p>
            <a:pPr marL="153828" lvl="1"/>
            <a:r>
              <a:rPr lang="mi-NZ" dirty="0"/>
              <a:t>	</a:t>
            </a:r>
            <a:endParaRPr lang="en-NZ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2C546E-004F-7201-D190-800A7E6948E9}"/>
              </a:ext>
            </a:extLst>
          </p:cNvPr>
          <p:cNvSpPr/>
          <p:nvPr/>
        </p:nvSpPr>
        <p:spPr>
          <a:xfrm>
            <a:off x="1852173" y="1047750"/>
            <a:ext cx="977592" cy="31393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3999B5-7C63-EC54-C47E-1B3C1F3E0ED5}"/>
              </a:ext>
            </a:extLst>
          </p:cNvPr>
          <p:cNvSpPr/>
          <p:nvPr/>
        </p:nvSpPr>
        <p:spPr>
          <a:xfrm>
            <a:off x="2695492" y="984628"/>
            <a:ext cx="977592" cy="313932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213F61-4F7D-661F-09C3-28A882C1EC32}"/>
              </a:ext>
            </a:extLst>
          </p:cNvPr>
          <p:cNvSpPr/>
          <p:nvPr/>
        </p:nvSpPr>
        <p:spPr>
          <a:xfrm>
            <a:off x="3566018" y="950095"/>
            <a:ext cx="977592" cy="313932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44FC35-2C78-6482-47A4-ADCCB4FDEE04}"/>
              </a:ext>
            </a:extLst>
          </p:cNvPr>
          <p:cNvSpPr/>
          <p:nvPr/>
        </p:nvSpPr>
        <p:spPr>
          <a:xfrm>
            <a:off x="4522684" y="950095"/>
            <a:ext cx="977592" cy="313932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9FEE8B-6204-6819-CF3E-E33CC2B15410}"/>
              </a:ext>
            </a:extLst>
          </p:cNvPr>
          <p:cNvSpPr/>
          <p:nvPr/>
        </p:nvSpPr>
        <p:spPr>
          <a:xfrm>
            <a:off x="5414136" y="984627"/>
            <a:ext cx="977592" cy="313932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41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49B0B8-CFB3-F283-340C-B9BFAEE6E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7" y="1145991"/>
            <a:ext cx="4537073" cy="23698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i-NZ" sz="1400" b="1" dirty="0"/>
              <a:t>Greetings to one</a:t>
            </a:r>
            <a:br>
              <a:rPr lang="mi-NZ" sz="1400" b="1" dirty="0"/>
            </a:br>
            <a:r>
              <a:rPr lang="mi-NZ" sz="1400" dirty="0"/>
              <a:t>Tēnā koe (formal) Kia Ora (informal)</a:t>
            </a:r>
            <a:br>
              <a:rPr lang="mi-NZ" sz="1400" dirty="0"/>
            </a:br>
            <a:endParaRPr lang="mi-N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i-NZ" sz="1400" b="1" dirty="0"/>
              <a:t>Greetings to two </a:t>
            </a:r>
            <a:br>
              <a:rPr lang="mi-NZ" sz="1400" b="1" dirty="0"/>
            </a:br>
            <a:r>
              <a:rPr lang="mi-NZ" sz="1400" dirty="0"/>
              <a:t>Tēnā kōrua (formal) Kia ora kōrua (informal)</a:t>
            </a:r>
            <a:br>
              <a:rPr lang="mi-NZ" sz="1400" dirty="0"/>
            </a:br>
            <a:endParaRPr lang="mi-N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i-NZ" sz="1400" b="1" dirty="0"/>
              <a:t>Greetings to three or more </a:t>
            </a:r>
            <a:br>
              <a:rPr lang="mi-NZ" sz="1400" dirty="0"/>
            </a:br>
            <a:r>
              <a:rPr lang="mi-NZ" sz="1400" dirty="0"/>
              <a:t>Tēnā koutou (formal) Kia ora koutou (informal)</a:t>
            </a:r>
          </a:p>
          <a:p>
            <a:endParaRPr lang="mi-N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i-NZ" sz="1400" b="1" dirty="0"/>
              <a:t>Greetings to a friend </a:t>
            </a:r>
            <a:br>
              <a:rPr lang="mi-NZ" sz="1400" dirty="0"/>
            </a:br>
            <a:r>
              <a:rPr lang="mi-NZ" sz="1400" dirty="0"/>
              <a:t>Tēnā koe e hoa (formal) Kia ora e hoa (informal) </a:t>
            </a:r>
            <a:endParaRPr lang="en-NZ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E2902-0CD2-4C8D-C116-EBCA55D1A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mi-NZ" sz="3600" dirty="0">
                <a:solidFill>
                  <a:srgbClr val="33CCCC"/>
                </a:solidFill>
              </a:rPr>
              <a:t>GREETINGS AND FAREWELLS </a:t>
            </a:r>
            <a:r>
              <a:rPr lang="mi-NZ" dirty="0"/>
              <a:t>	</a:t>
            </a:r>
            <a:endParaRPr lang="en-NZ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D6903AA-EBF2-115E-C317-735355156AFD}"/>
              </a:ext>
            </a:extLst>
          </p:cNvPr>
          <p:cNvSpPr txBox="1">
            <a:spLocks/>
          </p:cNvSpPr>
          <p:nvPr/>
        </p:nvSpPr>
        <p:spPr>
          <a:xfrm>
            <a:off x="5943600" y="1128200"/>
            <a:ext cx="3927473" cy="264687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>
              <a:defRPr sz="1100"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1pPr>
            <a:lvl2pPr marL="457200"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2pPr>
            <a:lvl3pPr marL="914400"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3pPr>
            <a:lvl4pPr marL="1371600"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4pPr>
            <a:lvl5pPr marL="1828800"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mi-NZ" sz="1400" b="1" kern="0" dirty="0"/>
              <a:t>See you tomorrow</a:t>
            </a:r>
            <a:br>
              <a:rPr lang="mi-NZ" sz="1400" b="1" kern="0" dirty="0"/>
            </a:br>
            <a:r>
              <a:rPr lang="mi-NZ" sz="1400" kern="0" dirty="0"/>
              <a:t>Hei āpōpō </a:t>
            </a:r>
            <a:br>
              <a:rPr lang="mi-NZ" sz="1400" kern="0" dirty="0"/>
            </a:br>
            <a:endParaRPr lang="mi-NZ" sz="14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i-NZ" sz="1400" b="1" kern="0" dirty="0"/>
              <a:t>See you (again)</a:t>
            </a:r>
            <a:br>
              <a:rPr lang="mi-NZ" sz="1400" b="1" kern="0" dirty="0"/>
            </a:br>
            <a:r>
              <a:rPr lang="mi-NZ" sz="1400" kern="0" dirty="0"/>
              <a:t>Ka kite (ano)</a:t>
            </a:r>
            <a:br>
              <a:rPr lang="mi-NZ" sz="1400" kern="0" dirty="0"/>
            </a:br>
            <a:endParaRPr lang="mi-NZ" sz="14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i-NZ" sz="1400" b="1" kern="0" dirty="0"/>
              <a:t>With best wishes </a:t>
            </a:r>
            <a:br>
              <a:rPr lang="mi-NZ" sz="1400" b="1" kern="0" dirty="0"/>
            </a:br>
            <a:r>
              <a:rPr lang="mi-NZ" sz="1400" kern="0" dirty="0"/>
              <a:t>Ngā manaakitanga</a:t>
            </a:r>
            <a:br>
              <a:rPr lang="mi-NZ" sz="1400" kern="0" dirty="0"/>
            </a:br>
            <a:endParaRPr lang="mi-NZ" sz="14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i-NZ" sz="1400" b="1" kern="0" dirty="0"/>
              <a:t>Regards</a:t>
            </a:r>
            <a:br>
              <a:rPr lang="mi-NZ" sz="1400" b="1" kern="0" dirty="0"/>
            </a:br>
            <a:r>
              <a:rPr lang="mi-NZ" sz="1400" kern="0" dirty="0"/>
              <a:t>Ngā mihi </a:t>
            </a:r>
            <a:br>
              <a:rPr lang="mi-NZ" sz="1800" b="1" kern="0" dirty="0"/>
            </a:br>
            <a:endParaRPr lang="mi-NZ" sz="1800" b="1" kern="0" dirty="0"/>
          </a:p>
        </p:txBody>
      </p:sp>
    </p:spTree>
    <p:extLst>
      <p:ext uri="{BB962C8B-B14F-4D97-AF65-F5344CB8AC3E}">
        <p14:creationId xmlns:p14="http://schemas.microsoft.com/office/powerpoint/2010/main" val="99212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5E7F63-DBFA-CD4A-73D2-757BC77C92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mi-NZ" dirty="0">
                <a:solidFill>
                  <a:schemeClr val="accent2"/>
                </a:solidFill>
              </a:rPr>
              <a:t>PEPEHA AND TIKANGA </a:t>
            </a:r>
            <a:endParaRPr lang="en-NZ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E0089-CA16-C40A-54E8-2F3CB6ADB93E}"/>
              </a:ext>
            </a:extLst>
          </p:cNvPr>
          <p:cNvSpPr txBox="1"/>
          <p:nvPr/>
        </p:nvSpPr>
        <p:spPr>
          <a:xfrm>
            <a:off x="228600" y="858895"/>
            <a:ext cx="80610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3828" lvl="1"/>
            <a:endParaRPr lang="mi-NZ" dirty="0"/>
          </a:p>
          <a:p>
            <a:pPr marL="153828" lvl="1"/>
            <a:r>
              <a:rPr lang="mi-NZ" dirty="0"/>
              <a:t>What is a pepeha?</a:t>
            </a:r>
            <a:br>
              <a:rPr lang="mi-NZ" dirty="0"/>
            </a:br>
            <a:r>
              <a:rPr lang="mi-NZ" dirty="0">
                <a:hlinkClick r:id="rId3"/>
              </a:rPr>
              <a:t>https://www.youtube.com/watch?v=0ASXP21P_7U</a:t>
            </a:r>
            <a:r>
              <a:rPr lang="mi-NZ" dirty="0"/>
              <a:t> </a:t>
            </a:r>
          </a:p>
          <a:p>
            <a:pPr marL="153828" lvl="1"/>
            <a:endParaRPr lang="mi-NZ" dirty="0"/>
          </a:p>
          <a:p>
            <a:pPr marL="153828" lvl="1"/>
            <a:r>
              <a:rPr lang="mi-NZ" dirty="0"/>
              <a:t>What is tikanga? </a:t>
            </a:r>
            <a:br>
              <a:rPr lang="mi-NZ" dirty="0"/>
            </a:br>
            <a:r>
              <a:rPr lang="mi-NZ" dirty="0">
                <a:hlinkClick r:id="rId4"/>
              </a:rPr>
              <a:t>https://www.youtube.com/watch?v=_q-iWm9kD3A</a:t>
            </a:r>
            <a:r>
              <a:rPr lang="mi-NZ" dirty="0"/>
              <a:t>  	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245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49B0B8-CFB3-F283-340C-B9BFAEE6E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7" y="1145991"/>
            <a:ext cx="3927473" cy="19389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mi-NZ" sz="1800" b="1" dirty="0"/>
              <a:t>Tūtawa mai i runga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i-NZ" sz="1800" b="1" dirty="0"/>
              <a:t>Tūtawa mai i raro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i-NZ" sz="1800" b="1" dirty="0"/>
              <a:t>Tūtawa mai i roto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i-NZ" sz="1800" b="1" dirty="0"/>
              <a:t>Tūtawa mai i waho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i-NZ" sz="1800" b="1" dirty="0"/>
              <a:t>Kia tau ai te mauri tū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i-NZ" sz="1800" b="1" dirty="0"/>
              <a:t>Te mauri ora ki te katoa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mi-NZ" sz="1800" b="1" dirty="0"/>
              <a:t>Haumi e, hui e, tāiki e!</a:t>
            </a:r>
            <a:endParaRPr lang="en-NZ" sz="1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E2902-0CD2-4C8D-C116-EBCA55D1A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mi-NZ" sz="3200" dirty="0">
                <a:solidFill>
                  <a:srgbClr val="33CCCC"/>
                </a:solidFill>
              </a:rPr>
              <a:t>KARAKIA WHAKAMUTUNGA </a:t>
            </a:r>
            <a:r>
              <a:rPr lang="mi-NZ" sz="3200" dirty="0"/>
              <a:t> </a:t>
            </a:r>
            <a:r>
              <a:rPr lang="mi-NZ" dirty="0"/>
              <a:t>	</a:t>
            </a:r>
            <a:endParaRPr lang="en-NZ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D6903AA-EBF2-115E-C317-735355156AFD}"/>
              </a:ext>
            </a:extLst>
          </p:cNvPr>
          <p:cNvSpPr txBox="1">
            <a:spLocks/>
          </p:cNvSpPr>
          <p:nvPr/>
        </p:nvSpPr>
        <p:spPr>
          <a:xfrm>
            <a:off x="4876800" y="1145991"/>
            <a:ext cx="3927473" cy="327660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>
              <a:defRPr sz="1100"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1pPr>
            <a:lvl2pPr marL="457200"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2pPr>
            <a:lvl3pPr marL="914400"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3pPr>
            <a:lvl4pPr marL="1371600"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4pPr>
            <a:lvl5pPr marL="1828800">
              <a:defRPr b="0" i="0">
                <a:solidFill>
                  <a:schemeClr val="tx1"/>
                </a:solidFill>
                <a:latin typeface="Hurme geometric sans 3"/>
                <a:ea typeface="Hurme geometric sans 3"/>
                <a:cs typeface="Arial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kern="0" dirty="0"/>
              <a:t>I summon from above</a:t>
            </a:r>
          </a:p>
          <a:p>
            <a:pPr>
              <a:lnSpc>
                <a:spcPct val="150000"/>
              </a:lnSpc>
            </a:pPr>
            <a:r>
              <a:rPr lang="en-US" sz="1800" b="1" kern="0" dirty="0"/>
              <a:t>I summon from below</a:t>
            </a:r>
          </a:p>
          <a:p>
            <a:pPr>
              <a:lnSpc>
                <a:spcPct val="150000"/>
              </a:lnSpc>
            </a:pPr>
            <a:r>
              <a:rPr lang="en-US" sz="1800" b="1" kern="0" dirty="0"/>
              <a:t>I summon from within</a:t>
            </a:r>
          </a:p>
          <a:p>
            <a:pPr>
              <a:lnSpc>
                <a:spcPct val="150000"/>
              </a:lnSpc>
            </a:pPr>
            <a:r>
              <a:rPr lang="en-US" sz="1800" b="1" kern="0" dirty="0"/>
              <a:t>I summon from the surrounding</a:t>
            </a:r>
          </a:p>
          <a:p>
            <a:pPr>
              <a:lnSpc>
                <a:spcPct val="150000"/>
              </a:lnSpc>
            </a:pPr>
            <a:r>
              <a:rPr lang="en-US" sz="1800" b="1" kern="0" dirty="0"/>
              <a:t>environment</a:t>
            </a:r>
          </a:p>
          <a:p>
            <a:pPr>
              <a:lnSpc>
                <a:spcPct val="150000"/>
              </a:lnSpc>
            </a:pPr>
            <a:r>
              <a:rPr lang="en-US" sz="1800" b="1" kern="0" dirty="0"/>
              <a:t>The universal vitality and energy</a:t>
            </a:r>
          </a:p>
          <a:p>
            <a:pPr>
              <a:lnSpc>
                <a:spcPct val="150000"/>
              </a:lnSpc>
            </a:pPr>
            <a:r>
              <a:rPr lang="en-US" sz="1800" b="1" kern="0" dirty="0"/>
              <a:t>to infuse and enrich all present</a:t>
            </a:r>
          </a:p>
          <a:p>
            <a:pPr>
              <a:lnSpc>
                <a:spcPct val="150000"/>
              </a:lnSpc>
            </a:pPr>
            <a:r>
              <a:rPr lang="en-US" sz="1800" b="1" kern="0" dirty="0"/>
              <a:t>We are unified and ready to act!</a:t>
            </a:r>
            <a:endParaRPr lang="mi-NZ" sz="1800" b="1" kern="0" dirty="0"/>
          </a:p>
        </p:txBody>
      </p:sp>
    </p:spTree>
    <p:extLst>
      <p:ext uri="{BB962C8B-B14F-4D97-AF65-F5344CB8AC3E}">
        <p14:creationId xmlns:p14="http://schemas.microsoft.com/office/powerpoint/2010/main" val="70265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NZC 1">
      <a:dk1>
        <a:srgbClr val="141133"/>
      </a:dk1>
      <a:lt1>
        <a:srgbClr val="FFFFFF"/>
      </a:lt1>
      <a:dk2>
        <a:srgbClr val="141133"/>
      </a:dk2>
      <a:lt2>
        <a:srgbClr val="FFFFF2"/>
      </a:lt2>
      <a:accent1>
        <a:srgbClr val="00B9BB"/>
      </a:accent1>
      <a:accent2>
        <a:srgbClr val="FFDA00"/>
      </a:accent2>
      <a:accent3>
        <a:srgbClr val="FF2238"/>
      </a:accent3>
      <a:accent4>
        <a:srgbClr val="04B72F"/>
      </a:accent4>
      <a:accent5>
        <a:srgbClr val="F6931D"/>
      </a:accent5>
      <a:accent6>
        <a:srgbClr val="A72EC5"/>
      </a:accent6>
      <a:hlink>
        <a:srgbClr val="00B9BB"/>
      </a:hlink>
      <a:folHlink>
        <a:srgbClr val="FFD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ZC_PowerPoint_16x9_HighRes" id="{CBA2CCD3-0C6F-9945-A00A-116EA9B6CC3C}" vid="{E30ADBE3-0E71-F145-AE46-0EE6CF6488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4F82A02CCA144B452144A65378616" ma:contentTypeVersion="4" ma:contentTypeDescription="Create a new document." ma:contentTypeScope="" ma:versionID="6b3eb5dc0627ae779f30f925428c83ad">
  <xsd:schema xmlns:xsd="http://www.w3.org/2001/XMLSchema" xmlns:xs="http://www.w3.org/2001/XMLSchema" xmlns:p="http://schemas.microsoft.com/office/2006/metadata/properties" xmlns:ns2="4e66ab8a-0ef8-4ca2-9bbd-a44d0e9e8832" xmlns:ns3="f940f245-6c57-4970-9be3-2d12f77cdcc2" targetNamespace="http://schemas.microsoft.com/office/2006/metadata/properties" ma:root="true" ma:fieldsID="7df4522deea3b0ce1357a0ea087b2c24" ns2:_="" ns3:_="">
    <xsd:import namespace="4e66ab8a-0ef8-4ca2-9bbd-a44d0e9e8832"/>
    <xsd:import namespace="f940f245-6c57-4970-9be3-2d12f77cdc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6ab8a-0ef8-4ca2-9bbd-a44d0e9e88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0f245-6c57-4970-9be3-2d12f77cdcc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F8D6D0-1948-46B0-9156-E9F027C1F6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8FE7B1-F5E2-45E0-BD5E-9CE29739C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66ab8a-0ef8-4ca2-9bbd-a44d0e9e8832"/>
    <ds:schemaRef ds:uri="f940f245-6c57-4970-9be3-2d12f77cdc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432805-4035-4C95-9A98-89A12F6346E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f940f245-6c57-4970-9be3-2d12f77cdcc2"/>
    <ds:schemaRef ds:uri="http://www.w3.org/XML/1998/namespace"/>
    <ds:schemaRef ds:uri="http://schemas.openxmlformats.org/package/2006/metadata/core-properties"/>
    <ds:schemaRef ds:uri="4e66ab8a-0ef8-4ca2-9bbd-a44d0e9e8832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3025</TotalTime>
  <Words>423</Words>
  <Application>Microsoft Office PowerPoint</Application>
  <PresentationFormat>On-screen Show (16:9)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Graphik XXCond Bold</vt:lpstr>
      <vt:lpstr>Hurme Geometric Sans 3</vt:lpstr>
      <vt:lpstr>Hurme Geometric Sans 3</vt:lpstr>
      <vt:lpstr>HurmeGeometricSans3 Black</vt:lpstr>
      <vt:lpstr>HurmeGeometricSans3 Bold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Tara</dc:creator>
  <cp:lastModifiedBy>Andrew Tara</cp:lastModifiedBy>
  <cp:revision>301</cp:revision>
  <dcterms:created xsi:type="dcterms:W3CDTF">2020-10-21T19:52:46Z</dcterms:created>
  <dcterms:modified xsi:type="dcterms:W3CDTF">2022-10-11T06:52:35Z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2019-10-25T00:00:00Z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2020-10-21T00:00:00Z</vt:filetime>
  </property>
  <property fmtid="{D5CDD505-2E9C-101B-9397-08002B2CF9AE}" pid="5" name="ContentTypeId">
    <vt:lpwstr>0x0101004D94F82A02CCA144B452144A65378616</vt:lpwstr>
  </property>
  <property fmtid="{D5CDD505-2E9C-101B-9397-08002B2CF9AE}" pid="6" name="Order">
    <vt:r8>24800</vt:r8>
  </property>
</Properties>
</file>